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866" r:id="rId2"/>
  </p:sldMasterIdLst>
  <p:notesMasterIdLst>
    <p:notesMasterId r:id="rId15"/>
  </p:notesMasterIdLst>
  <p:sldIdLst>
    <p:sldId id="309" r:id="rId3"/>
    <p:sldId id="332" r:id="rId4"/>
    <p:sldId id="310" r:id="rId5"/>
    <p:sldId id="314" r:id="rId6"/>
    <p:sldId id="330" r:id="rId7"/>
    <p:sldId id="331" r:id="rId8"/>
    <p:sldId id="335" r:id="rId9"/>
    <p:sldId id="342" r:id="rId10"/>
    <p:sldId id="363" r:id="rId11"/>
    <p:sldId id="361" r:id="rId12"/>
    <p:sldId id="362" r:id="rId13"/>
    <p:sldId id="30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0000"/>
    <a:srgbClr val="004D86"/>
    <a:srgbClr val="0000FF"/>
    <a:srgbClr val="152F8D"/>
    <a:srgbClr val="0066FF"/>
    <a:srgbClr val="FF3300"/>
    <a:srgbClr val="3366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3" autoAdjust="0"/>
  </p:normalViewPr>
  <p:slideViewPr>
    <p:cSldViewPr>
      <p:cViewPr varScale="1">
        <p:scale>
          <a:sx n="77" d="100"/>
          <a:sy n="77" d="100"/>
        </p:scale>
        <p:origin x="-11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534A86-4A06-4F93-B408-93A5E6712949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9EB506-CE4C-4099-983E-719D34EDF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57220C-5A0F-436E-8C35-7DE630727860}" type="slidenum">
              <a:rPr lang="ru-RU" altLang="ru-RU" smtClean="0">
                <a:latin typeface="Arial" charset="0"/>
              </a:rPr>
              <a:pPr/>
              <a:t>8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209"/>
          <p:cNvSpPr>
            <a:spLocks noGrp="1"/>
          </p:cNvSpPr>
          <p:nvPr>
            <p:ph type="body" idx="1"/>
          </p:nvPr>
        </p:nvSpPr>
        <p:spPr bwMode="auto">
          <a:xfrm>
            <a:off x="687388" y="4584700"/>
            <a:ext cx="5502275" cy="4344988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0" name="Shape 21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025525" y="723900"/>
            <a:ext cx="4826000" cy="3619500"/>
          </a:xfrm>
          <a:custGeom>
            <a:avLst/>
            <a:gdLst>
              <a:gd name="T0" fmla="*/ 0 w 120000"/>
              <a:gd name="T1" fmla="*/ 0 h 120000"/>
              <a:gd name="T2" fmla="*/ 194085663 w 120000"/>
              <a:gd name="T3" fmla="*/ 0 h 120000"/>
              <a:gd name="T4" fmla="*/ 194085663 w 120000"/>
              <a:gd name="T5" fmla="*/ 109173170 h 120000"/>
              <a:gd name="T6" fmla="*/ 0 w 120000"/>
              <a:gd name="T7" fmla="*/ 10917317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>
              <a:gd name="T0" fmla="*/ 3574 w 3732"/>
              <a:gd name="T1" fmla="*/ 25 h 2421"/>
              <a:gd name="T2" fmla="*/ 3628 w 3732"/>
              <a:gd name="T3" fmla="*/ 83 h 2421"/>
              <a:gd name="T4" fmla="*/ 3611 w 3732"/>
              <a:gd name="T5" fmla="*/ 121 h 2421"/>
              <a:gd name="T6" fmla="*/ 3278 w 3732"/>
              <a:gd name="T7" fmla="*/ 166 h 2421"/>
              <a:gd name="T8" fmla="*/ 2987 w 3732"/>
              <a:gd name="T9" fmla="*/ 220 h 2421"/>
              <a:gd name="T10" fmla="*/ 2896 w 3732"/>
              <a:gd name="T11" fmla="*/ 274 h 2421"/>
              <a:gd name="T12" fmla="*/ 2887 w 3732"/>
              <a:gd name="T13" fmla="*/ 320 h 2421"/>
              <a:gd name="T14" fmla="*/ 2987 w 3732"/>
              <a:gd name="T15" fmla="*/ 374 h 2421"/>
              <a:gd name="T16" fmla="*/ 3407 w 3732"/>
              <a:gd name="T17" fmla="*/ 403 h 2421"/>
              <a:gd name="T18" fmla="*/ 3732 w 3732"/>
              <a:gd name="T19" fmla="*/ 399 h 2421"/>
              <a:gd name="T20" fmla="*/ 3607 w 3732"/>
              <a:gd name="T21" fmla="*/ 2391 h 2421"/>
              <a:gd name="T22" fmla="*/ 3199 w 3732"/>
              <a:gd name="T23" fmla="*/ 2262 h 2421"/>
              <a:gd name="T24" fmla="*/ 3041 w 3732"/>
              <a:gd name="T25" fmla="*/ 2159 h 2421"/>
              <a:gd name="T26" fmla="*/ 2991 w 3732"/>
              <a:gd name="T27" fmla="*/ 2050 h 2421"/>
              <a:gd name="T28" fmla="*/ 3000 w 3732"/>
              <a:gd name="T29" fmla="*/ 1992 h 2421"/>
              <a:gd name="T30" fmla="*/ 3054 w 3732"/>
              <a:gd name="T31" fmla="*/ 1905 h 2421"/>
              <a:gd name="T32" fmla="*/ 3158 w 3732"/>
              <a:gd name="T33" fmla="*/ 1826 h 2421"/>
              <a:gd name="T34" fmla="*/ 3183 w 3732"/>
              <a:gd name="T35" fmla="*/ 1768 h 2421"/>
              <a:gd name="T36" fmla="*/ 3158 w 3732"/>
              <a:gd name="T37" fmla="*/ 1684 h 2421"/>
              <a:gd name="T38" fmla="*/ 3099 w 3732"/>
              <a:gd name="T39" fmla="*/ 1576 h 2421"/>
              <a:gd name="T40" fmla="*/ 2950 w 3732"/>
              <a:gd name="T41" fmla="*/ 1497 h 2421"/>
              <a:gd name="T42" fmla="*/ 2779 w 3732"/>
              <a:gd name="T43" fmla="*/ 1439 h 2421"/>
              <a:gd name="T44" fmla="*/ 2679 w 3732"/>
              <a:gd name="T45" fmla="*/ 1364 h 2421"/>
              <a:gd name="T46" fmla="*/ 2654 w 3732"/>
              <a:gd name="T47" fmla="*/ 1281 h 2421"/>
              <a:gd name="T48" fmla="*/ 2667 w 3732"/>
              <a:gd name="T49" fmla="*/ 1194 h 2421"/>
              <a:gd name="T50" fmla="*/ 2600 w 3732"/>
              <a:gd name="T51" fmla="*/ 1106 h 2421"/>
              <a:gd name="T52" fmla="*/ 2459 w 3732"/>
              <a:gd name="T53" fmla="*/ 1077 h 2421"/>
              <a:gd name="T54" fmla="*/ 2005 w 3732"/>
              <a:gd name="T55" fmla="*/ 1119 h 2421"/>
              <a:gd name="T56" fmla="*/ 1835 w 3732"/>
              <a:gd name="T57" fmla="*/ 1102 h 2421"/>
              <a:gd name="T58" fmla="*/ 1743 w 3732"/>
              <a:gd name="T59" fmla="*/ 1052 h 2421"/>
              <a:gd name="T60" fmla="*/ 1689 w 3732"/>
              <a:gd name="T61" fmla="*/ 957 h 2421"/>
              <a:gd name="T62" fmla="*/ 1697 w 3732"/>
              <a:gd name="T63" fmla="*/ 840 h 2421"/>
              <a:gd name="T64" fmla="*/ 1689 w 3732"/>
              <a:gd name="T65" fmla="*/ 736 h 2421"/>
              <a:gd name="T66" fmla="*/ 1627 w 3732"/>
              <a:gd name="T67" fmla="*/ 690 h 2421"/>
              <a:gd name="T68" fmla="*/ 1544 w 3732"/>
              <a:gd name="T69" fmla="*/ 690 h 2421"/>
              <a:gd name="T70" fmla="*/ 1460 w 3732"/>
              <a:gd name="T71" fmla="*/ 665 h 2421"/>
              <a:gd name="T72" fmla="*/ 1423 w 3732"/>
              <a:gd name="T73" fmla="*/ 620 h 2421"/>
              <a:gd name="T74" fmla="*/ 1323 w 3732"/>
              <a:gd name="T75" fmla="*/ 607 h 2421"/>
              <a:gd name="T76" fmla="*/ 1281 w 3732"/>
              <a:gd name="T77" fmla="*/ 624 h 2421"/>
              <a:gd name="T78" fmla="*/ 1161 w 3732"/>
              <a:gd name="T79" fmla="*/ 599 h 2421"/>
              <a:gd name="T80" fmla="*/ 1003 w 3732"/>
              <a:gd name="T81" fmla="*/ 553 h 2421"/>
              <a:gd name="T82" fmla="*/ 928 w 3732"/>
              <a:gd name="T83" fmla="*/ 578 h 2421"/>
              <a:gd name="T84" fmla="*/ 865 w 3732"/>
              <a:gd name="T85" fmla="*/ 653 h 2421"/>
              <a:gd name="T86" fmla="*/ 845 w 3732"/>
              <a:gd name="T87" fmla="*/ 724 h 2421"/>
              <a:gd name="T88" fmla="*/ 853 w 3732"/>
              <a:gd name="T89" fmla="*/ 844 h 2421"/>
              <a:gd name="T90" fmla="*/ 803 w 3732"/>
              <a:gd name="T91" fmla="*/ 936 h 2421"/>
              <a:gd name="T92" fmla="*/ 608 w 3732"/>
              <a:gd name="T93" fmla="*/ 1027 h 2421"/>
              <a:gd name="T94" fmla="*/ 458 w 3732"/>
              <a:gd name="T95" fmla="*/ 1048 h 2421"/>
              <a:gd name="T96" fmla="*/ 325 w 3732"/>
              <a:gd name="T97" fmla="*/ 982 h 2421"/>
              <a:gd name="T98" fmla="*/ 233 w 3732"/>
              <a:gd name="T99" fmla="*/ 786 h 2421"/>
              <a:gd name="T100" fmla="*/ 229 w 3732"/>
              <a:gd name="T101" fmla="*/ 674 h 2421"/>
              <a:gd name="T102" fmla="*/ 287 w 3732"/>
              <a:gd name="T103" fmla="*/ 570 h 2421"/>
              <a:gd name="T104" fmla="*/ 316 w 3732"/>
              <a:gd name="T105" fmla="*/ 487 h 2421"/>
              <a:gd name="T106" fmla="*/ 246 w 3732"/>
              <a:gd name="T107" fmla="*/ 441 h 2421"/>
              <a:gd name="T108" fmla="*/ 146 w 3732"/>
              <a:gd name="T109" fmla="*/ 370 h 2421"/>
              <a:gd name="T110" fmla="*/ 104 w 3732"/>
              <a:gd name="T111" fmla="*/ 287 h 2421"/>
              <a:gd name="T112" fmla="*/ 133 w 3732"/>
              <a:gd name="T113" fmla="*/ 208 h 2421"/>
              <a:gd name="T114" fmla="*/ 162 w 3732"/>
              <a:gd name="T115" fmla="*/ 154 h 2421"/>
              <a:gd name="T116" fmla="*/ 133 w 3732"/>
              <a:gd name="T117" fmla="*/ 112 h 2421"/>
              <a:gd name="T118" fmla="*/ 42 w 3732"/>
              <a:gd name="T119" fmla="*/ 83 h 2421"/>
              <a:gd name="T120" fmla="*/ 0 w 3732"/>
              <a:gd name="T121" fmla="*/ 29 h 2421"/>
              <a:gd name="T122" fmla="*/ 179 w 3732"/>
              <a:gd name="T123" fmla="*/ 0 h 24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2"/>
              <a:gd name="T187" fmla="*/ 0 h 2421"/>
              <a:gd name="T188" fmla="*/ 3732 w 3732"/>
              <a:gd name="T189" fmla="*/ 2421 h 24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eaLnBrk="0" hangingPunct="0">
              <a:defRPr/>
            </a:pPr>
            <a:endParaRPr lang="ru-RU">
              <a:latin typeface="Arial" panose="020B0604020202020204" pitchFamily="34" charset="0"/>
            </a:endParaRPr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7" cy="279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19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8756-8DAD-4461-8ADD-DC23DFDD3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CB462-176F-454D-AB13-6555F50F3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05D5-B36A-4A63-9214-5EB1740921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77660B-6601-4A7B-B1E4-752F489DEBE8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AD9CCC-1E30-4F17-9DD3-352D159A73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A8D32A-F8AE-4EED-994C-D604366B3586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838EA7-8773-4AF4-AD6B-1C0DCBAE07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349322-2EDC-40B2-91D8-EAEA7F32603C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4969DB-9DAD-42F0-A72C-4329CF271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C0B2DB-8DA6-458D-87FB-DD98C3515D64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686BCB-B7AA-4F4B-87DB-BDC358E2DB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631246-6D58-468D-B525-BF6C1BDF151D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6A20D1-C739-4D74-9E04-C44106A91F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A8BFBA-82BC-4D68-A151-4041A0ABBB4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74422C-886D-4CF7-93BA-28D6B841A4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5B2C0B-FC54-4E28-B699-CD98D2748FD7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E7A114-7180-41DB-B561-D34A34E774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6789A8-2B85-4197-84EF-5C0087FC3E00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C2830E-0E3B-45D8-B714-8B3F8C260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4A259-6CC8-415B-B86F-1DAB72B406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4C9412-DAC0-45AD-9F1B-23BF18F79E8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594186-7CBC-4EA3-BD6C-FC15F5D4E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8B52C7-A7EE-4DBA-9F5D-E5456A1DE89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26CA5C-D8AD-40B7-A048-C4FD503F4D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05C68-5B47-4F4E-82E5-BA1A327FA7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5DE6-9BD9-4746-9FAD-28B1D28F39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2453-3D0F-42E3-8CE7-17E0CA5F44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8F97-CD89-49E0-B064-B0FF57F20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31CF-6918-4940-9836-3091FDD6C9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ja-JP" noProof="0" smtClean="0"/>
              <a:t>Вставка рисунка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36D7E-BB8C-42D8-B60C-78886A136F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AA83-B7F4-4A11-93BA-571FEEBA8E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8B5B9A-0DA5-4E23-A09E-F4053EF15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/>
          </a:extLst>
        </p:spPr>
        <p:txBody>
          <a:bodyPr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kumimoji="1" lang="ja-JP" altLang="ja-JP" sz="2400">
              <a:ea typeface="ＭＳ Ｐゴシック"/>
              <a:cs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1034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7" cy="279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19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9" r:id="rId3"/>
    <p:sldLayoutId id="2147483890" r:id="rId4"/>
    <p:sldLayoutId id="2147483886" r:id="rId5"/>
    <p:sldLayoutId id="2147483885" r:id="rId6"/>
    <p:sldLayoutId id="2147483891" r:id="rId7"/>
    <p:sldLayoutId id="2147483892" r:id="rId8"/>
    <p:sldLayoutId id="2147483893" r:id="rId9"/>
    <p:sldLayoutId id="2147483894" r:id="rId10"/>
    <p:sldLayoutId id="2147483884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C406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C406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C406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331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fld id="{4238513F-78F0-447B-9B8E-292218F4C693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73E87"/>
                </a:solidFill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6E6DEF22-D19B-4B81-B6B7-959530E13F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33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iarchia.ru/" TargetMode="External"/><Relationship Id="rId7" Type="http://schemas.openxmlformats.org/officeDocument/2006/relationships/hyperlink" Target="http://www.feor.ru/" TargetMode="External"/><Relationship Id="rId2" Type="http://schemas.openxmlformats.org/officeDocument/2006/relationships/hyperlink" Target="http://www.orkce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uddhism.ru/" TargetMode="External"/><Relationship Id="rId5" Type="http://schemas.openxmlformats.org/officeDocument/2006/relationships/hyperlink" Target="http://www.muslim.ru/" TargetMode="External"/><Relationship Id="rId4" Type="http://schemas.openxmlformats.org/officeDocument/2006/relationships/hyperlink" Target="http://www.otdelro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971550" y="2133600"/>
            <a:ext cx="7786688" cy="440055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Родительское собрание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4D86"/>
                </a:solidFill>
                <a:latin typeface="Georgia" panose="02040502050405020303" pitchFamily="18" charset="0"/>
              </a:rPr>
              <a:t>Комплексный 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4D86"/>
                </a:solidFill>
                <a:latin typeface="Georgia" panose="02040502050405020303" pitchFamily="18" charset="0"/>
              </a:rPr>
              <a:t>учебный курс 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4D86"/>
                </a:solidFill>
                <a:latin typeface="Georgia" panose="02040502050405020303" pitchFamily="18" charset="0"/>
              </a:rPr>
              <a:t>«Основы религиозных культур и светской этики»</a:t>
            </a:r>
          </a:p>
          <a:p>
            <a:pPr>
              <a:defRPr/>
            </a:pPr>
            <a:endParaRPr lang="ru-RU" altLang="ru-RU" b="1" i="1" dirty="0" smtClean="0">
              <a:solidFill>
                <a:srgbClr val="004D86"/>
              </a:solidFill>
              <a:latin typeface="Georgia" panose="02040502050405020303" pitchFamily="18" charset="0"/>
            </a:endParaRPr>
          </a:p>
        </p:txBody>
      </p:sp>
      <p:pic>
        <p:nvPicPr>
          <p:cNvPr id="2560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60785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0"/>
            <a:ext cx="30781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религиозных организациях размещена на следующих Интернет-ресурсах: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4294967295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Специализированный портал, посвященный преподаванию ОРКСЭ:  </a:t>
            </a:r>
            <a:r>
              <a:rPr lang="ru-RU" alt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http://www.orkce.ru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Официальный сайт Русской Православной Церкви (Московский Патриархат):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3"/>
              </a:rPr>
              <a:t>http://www.patriarchia.ru/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Отдел религиозного образования и катехизации РПЦ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4"/>
              </a:rPr>
              <a:t>http://www.otdelro.ru/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Совет муфтиев России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5"/>
              </a:rPr>
              <a:t>http://www.muslim.ru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Российская ассоциация буддистов: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6"/>
              </a:rPr>
              <a:t>http://www.buddhism.ru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Федерация еврейских общин России: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7"/>
              </a:rPr>
              <a:t>http://www.feor.ru/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/>
            <a:endParaRPr lang="ru-RU" altLang="ru-RU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D:\Документы\Inna\Картинки и бумажки\ИРО\ОРКСЭ\УМК\Просвещение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71488"/>
            <a:ext cx="4419600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D:\Документы\Inna\Картинки и бумажки\ИРО\ОРКСЭ\УМК\Просвещение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0725" y="446088"/>
            <a:ext cx="450373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63" y="-12700"/>
            <a:ext cx="8582025" cy="654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575" y="2054225"/>
            <a:ext cx="8242300" cy="2676525"/>
          </a:xfrm>
        </p:spPr>
      </p:pic>
      <p:pic>
        <p:nvPicPr>
          <p:cNvPr id="41986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82423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Правовые основы преподавания ОРКСЭ</a:t>
            </a:r>
            <a:endParaRPr lang="ru-RU" alt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Преподавание основ религиозных культур и светской этики в государственных и муниципальных учреждениях осуществляется в полном соответствии с нормами законодательства  Российской Федерации: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Конституцией РФ (ст. 13, 14)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Законами РФ «Об образовании в Российской Федерации», «Об основных гарантиях прав ребенка в Российской Федерации», «О свободе совести и религиозных объединениях»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88913"/>
            <a:ext cx="2600325" cy="24241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0" name="Содержимое 5"/>
          <p:cNvSpPr>
            <a:spLocks noGrp="1"/>
          </p:cNvSpPr>
          <p:nvPr>
            <p:ph idx="1"/>
          </p:nvPr>
        </p:nvSpPr>
        <p:spPr bwMode="auto">
          <a:xfrm>
            <a:off x="250825" y="2205038"/>
            <a:ext cx="8715375" cy="2147887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2700" i="1" smtClean="0">
                <a:latin typeface="Georgia" pitchFamily="18" charset="0"/>
              </a:rPr>
              <a:t>                      </a:t>
            </a:r>
            <a:r>
              <a:rPr lang="ru-RU" altLang="ru-RU" sz="2700" i="1" smtClean="0">
                <a:latin typeface="Georgia" pitchFamily="18" charset="0"/>
              </a:rPr>
              <a:t>     </a:t>
            </a:r>
            <a:r>
              <a:rPr lang="en-US" altLang="ru-RU" sz="2700" b="1" i="1" smtClean="0">
                <a:latin typeface="Georgia" pitchFamily="18" charset="0"/>
              </a:rPr>
              <a:t>     </a:t>
            </a:r>
            <a:r>
              <a:rPr lang="ru-RU" altLang="ru-RU" sz="2700" b="1" i="1" smtClean="0">
                <a:latin typeface="Georgia" pitchFamily="18" charset="0"/>
              </a:rPr>
              <a:t> «Я принял решение поддержать  идею преподавания в школах России основ религиозной культуры и светской этики».             </a:t>
            </a:r>
            <a:r>
              <a:rPr lang="ru-RU" altLang="ru-RU" sz="2700" i="1" smtClean="0">
                <a:latin typeface="Georgia" pitchFamily="18" charset="0"/>
              </a:rPr>
              <a:t>Д.А.Медведев </a:t>
            </a:r>
            <a:endParaRPr lang="ru-RU" altLang="ru-RU" sz="2700" smtClean="0">
              <a:latin typeface="Georgia" pitchFamily="18" charset="0"/>
            </a:endParaRP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700" i="1" smtClean="0">
                <a:latin typeface="Georgia" pitchFamily="18" charset="0"/>
              </a:rPr>
              <a:t>                                                        </a:t>
            </a:r>
          </a:p>
        </p:txBody>
      </p:sp>
      <p:pic>
        <p:nvPicPr>
          <p:cNvPr id="27651" name="Picture 2" descr="http://www.sgpi.ru/userfiles/s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860800"/>
            <a:ext cx="20161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633413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 православной культуры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 исламской культуры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 буддийской культуры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 иудейской  культуры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мировых 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None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     религиозных культур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None/>
              <a:defRPr/>
            </a:pPr>
            <a:r>
              <a:rPr lang="ru-RU" altLang="zh-CN" sz="18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6.</a:t>
            </a: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 Основы светской этики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ru-RU" altLang="ru-RU" smtClean="0"/>
          </a:p>
        </p:txBody>
      </p:sp>
      <p:pic>
        <p:nvPicPr>
          <p:cNvPr id="28675" name="Picture 2" descr="http://www.sgpi.ru/userfiles/s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054475"/>
            <a:ext cx="19431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8750" y="764704"/>
            <a:ext cx="8985250" cy="1541463"/>
          </a:xfrm>
        </p:spPr>
        <p:txBody>
          <a:bodyPr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</a:rPr>
              <a:t>«Основы религиозных культур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и светской этики»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1746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411163" y="2420938"/>
            <a:ext cx="8482012" cy="3600450"/>
          </a:xfrm>
          <a:noFill/>
        </p:spPr>
        <p:txBody>
          <a:bodyPr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6988" indent="0" eaLnBrk="1" hangingPunct="1">
              <a:buFont typeface="Wingdings 2" pitchFamily="18" charset="2"/>
              <a:buNone/>
            </a:pPr>
            <a:r>
              <a:rPr lang="ru-RU" altLang="ru-RU" sz="2800" b="1" u="sng" smtClean="0">
                <a:solidFill>
                  <a:srgbClr val="008000"/>
                </a:solidFill>
              </a:rPr>
              <a:t>Цель курса</a:t>
            </a:r>
            <a:r>
              <a:rPr lang="ru-RU" altLang="ru-RU" sz="2800" b="1" smtClean="0">
                <a:solidFill>
                  <a:srgbClr val="008000"/>
                </a:solidFill>
              </a:rPr>
              <a:t> – </a:t>
            </a:r>
            <a:r>
              <a:rPr lang="ru-RU" altLang="ru-RU" sz="2800" b="1" smtClean="0"/>
              <a:t>формирование у младших подростков мотиваций к ОСОЗНАННОМУ НРАВСТВЕННОМУ ПОВЕДЕНИЮ, основанному на знании культурных и религиозных традиций  многонационального народа России и уважении к ним, а также к диалогу с представителями других культур и мировоззрений.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12763" y="274638"/>
            <a:ext cx="8562975" cy="898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 учебного курса ОРКСЭ: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alt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 bwMode="auto">
          <a:xfrm>
            <a:off x="268288" y="1600200"/>
            <a:ext cx="8807450" cy="452596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smtClean="0">
                <a:solidFill>
                  <a:srgbClr val="FF0000"/>
                </a:solidFill>
              </a:rPr>
              <a:t>Знакомство   обучающихся   с   основами   православной,   мусульманской, буддийской, иудейской культур, основами мировых религиозных культур и  светской этики;</a:t>
            </a:r>
          </a:p>
          <a:p>
            <a:r>
              <a:rPr lang="ru-RU" altLang="ru-RU" sz="2000" smtClean="0">
                <a:solidFill>
                  <a:srgbClr val="FF0000"/>
                </a:solidFill>
              </a:rPr>
              <a:t>Развитие представлений  учащихся о значении нравственных норм и  ценностей для достойной жизни личности, семьи, общества;</a:t>
            </a:r>
          </a:p>
          <a:p>
            <a:r>
              <a:rPr lang="ru-RU" altLang="ru-RU" sz="2000" smtClean="0">
                <a:solidFill>
                  <a:srgbClr val="FF0000"/>
                </a:solidFill>
              </a:rPr>
              <a:t>Обобщение знаний, понятий и представлений о духовной культуре и морали, и формирование у них мировоззренческих основ, обеспечивающих целостное восприятие отечественной истории и культуры;</a:t>
            </a:r>
          </a:p>
          <a:p>
            <a:r>
              <a:rPr lang="ru-RU" altLang="ru-RU" sz="2000" smtClean="0">
                <a:solidFill>
                  <a:srgbClr val="FF0000"/>
                </a:solidFill>
              </a:rPr>
              <a:t>Развитие способностей младших школьников к общению в полиэтнической и многоконфессиональной среде на основе взаимного уважения и диалога во имя общественного мира и согласия.</a:t>
            </a:r>
          </a:p>
          <a:p>
            <a:endParaRPr lang="ru-RU" altLang="ru-RU" sz="200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28600"/>
            <a:ext cx="8534400" cy="7588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3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Ожидаемые результаты изучения курса</a:t>
            </a:r>
          </a:p>
        </p:txBody>
      </p:sp>
      <p:sp>
        <p:nvSpPr>
          <p:cNvPr id="5" name="Содержимое 10"/>
          <p:cNvSpPr txBox="1">
            <a:spLocks/>
          </p:cNvSpPr>
          <p:nvPr/>
        </p:nvSpPr>
        <p:spPr>
          <a:xfrm>
            <a:off x="152400" y="1476375"/>
            <a:ext cx="8839200" cy="5153025"/>
          </a:xfrm>
          <a:prstGeom prst="rect">
            <a:avLst/>
          </a:prstGeom>
          <a:ln>
            <a:prstDash val="solid"/>
          </a:ln>
        </p:spPr>
        <p:txBody>
          <a:bodyPr/>
          <a:lstStyle/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готовность к нравственному самосовершенствованию, духовному саморазвитию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000" dirty="0">
              <a:latin typeface="+mn-lt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знакомство с основными нормами светской и религиозной морали, понимание их значения в выстраивании конструктивных отношений в семье и обществе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000" dirty="0">
              <a:latin typeface="+mn-lt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формирование первоначальных представлений о светской этике, о традиционных религиях, их роли в культуре, истории и современности России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000" dirty="0">
              <a:latin typeface="+mn-lt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становление внутренней установки личности поступать согласно своей совести; воспитание нравственности, основанной на свободе совести и вероисповедания, духовных  традициях народов России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000" dirty="0">
              <a:latin typeface="+mn-lt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осознание ценности человеческой жизни 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1400" dirty="0">
              <a:latin typeface="+mn-lt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700" dirty="0"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marL="484188" indent="-482600"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ru-RU" altLang="ru-RU" sz="3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Microsoft YaHei" panose="020B0503020204020204" pitchFamily="34" charset="-122"/>
              </a:rPr>
              <a:t>Воспитание детей </a:t>
            </a:r>
            <a:br>
              <a:rPr lang="ru-RU" altLang="ru-RU" sz="3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Microsoft YaHei" panose="020B0503020204020204" pitchFamily="34" charset="-122"/>
              </a:rPr>
            </a:br>
            <a:r>
              <a:rPr lang="ru-RU" altLang="ru-RU" sz="3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Microsoft YaHei" panose="020B0503020204020204" pitchFamily="34" charset="-122"/>
              </a:rPr>
              <a:t>в рамках курса ОРКСЭ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444625"/>
            <a:ext cx="78517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19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1449462504_orkis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2210</TotalTime>
  <Words>330</Words>
  <Application>Microsoft Office PowerPoint</Application>
  <PresentationFormat>Экран (4:3)</PresentationFormat>
  <Paragraphs>40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Шаблон оформления</vt:lpstr>
      </vt:variant>
      <vt:variant>
        <vt:i4>19</vt:i4>
      </vt:variant>
      <vt:variant>
        <vt:lpstr>Заголовки слайдов</vt:lpstr>
      </vt:variant>
      <vt:variant>
        <vt:i4>12</vt:i4>
      </vt:variant>
    </vt:vector>
  </HeadingPairs>
  <TitlesOfParts>
    <vt:vector size="46" baseType="lpstr">
      <vt:lpstr>Arial</vt:lpstr>
      <vt:lpstr>Constantia</vt:lpstr>
      <vt:lpstr>Cambria</vt:lpstr>
      <vt:lpstr>Wingdings</vt:lpstr>
      <vt:lpstr>Calibri</vt:lpstr>
      <vt:lpstr>Candara</vt:lpstr>
      <vt:lpstr>Symbol</vt:lpstr>
      <vt:lpstr>ＭＳ 明朝</vt:lpstr>
      <vt:lpstr>ＭＳ Ｐゴシック</vt:lpstr>
      <vt:lpstr>Georgia</vt:lpstr>
      <vt:lpstr>Wingdings 2</vt:lpstr>
      <vt:lpstr>华文楷体</vt:lpstr>
      <vt:lpstr>Century Gothic</vt:lpstr>
      <vt:lpstr>Microsoft YaHei</vt:lpstr>
      <vt:lpstr>Times New Roman</vt:lpstr>
      <vt:lpstr>Brooklet</vt:lpstr>
      <vt:lpstr>Волна</vt:lpstr>
      <vt:lpstr>Brooklet</vt:lpstr>
      <vt:lpstr>Brooklet</vt:lpstr>
      <vt:lpstr>Brooklet</vt:lpstr>
      <vt:lpstr>Brooklet</vt:lpstr>
      <vt:lpstr>Brooklet</vt:lpstr>
      <vt:lpstr>Brooklet</vt:lpstr>
      <vt:lpstr>Brooklet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Информация о религиозных организациях размещена на следующих Интернет-ресурсах:</vt:lpstr>
      <vt:lpstr>Слайд 11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Ахметов</dc:creator>
  <cp:lastModifiedBy>Секретарь</cp:lastModifiedBy>
  <cp:revision>95</cp:revision>
  <dcterms:created xsi:type="dcterms:W3CDTF">2011-01-15T14:56:48Z</dcterms:created>
  <dcterms:modified xsi:type="dcterms:W3CDTF">2016-02-18T12:48:49Z</dcterms:modified>
</cp:coreProperties>
</file>